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40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E295708-BBE7-4D94-81F3-3C4D139528FB}"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86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259542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19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64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299729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20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36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95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04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72614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295708-BBE7-4D94-81F3-3C4D139528F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92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42801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295708-BBE7-4D94-81F3-3C4D139528F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65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295708-BBE7-4D94-81F3-3C4D139528F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79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246084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95708-BBE7-4D94-81F3-3C4D139528F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8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A00D0-5438-4E46-8935-BF4E50D953DB}" type="datetimeFigureOut">
              <a:rPr lang="en-US" smtClean="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295708-BBE7-4D94-81F3-3C4D139528FB}" type="slidenum">
              <a:rPr lang="en-US" smtClean="0"/>
              <a:t>‹#›</a:t>
            </a:fld>
            <a:endParaRPr lang="en-US" dirty="0"/>
          </a:p>
        </p:txBody>
      </p:sp>
    </p:spTree>
    <p:extLst>
      <p:ext uri="{BB962C8B-B14F-4D97-AF65-F5344CB8AC3E}">
        <p14:creationId xmlns:p14="http://schemas.microsoft.com/office/powerpoint/2010/main" val="425229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DA00D0-5438-4E46-8935-BF4E50D953DB}" type="datetimeFigureOut">
              <a:rPr lang="en-US" smtClean="0"/>
              <a:t>4/16/2016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295708-BBE7-4D94-81F3-3C4D139528FB}" type="slidenum">
              <a:rPr lang="en-US" smtClean="0"/>
              <a:t>‹#›</a:t>
            </a:fld>
            <a:endParaRPr lang="en-US" dirty="0"/>
          </a:p>
        </p:txBody>
      </p:sp>
    </p:spTree>
    <p:extLst>
      <p:ext uri="{BB962C8B-B14F-4D97-AF65-F5344CB8AC3E}">
        <p14:creationId xmlns:p14="http://schemas.microsoft.com/office/powerpoint/2010/main" val="1214049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Demonstrating Institutional Effectiveness</a:t>
            </a:r>
            <a:endParaRPr lang="en-US" sz="4800" dirty="0"/>
          </a:p>
        </p:txBody>
      </p:sp>
      <p:sp>
        <p:nvSpPr>
          <p:cNvPr id="3" name="Subtitle 2"/>
          <p:cNvSpPr>
            <a:spLocks noGrp="1"/>
          </p:cNvSpPr>
          <p:nvPr>
            <p:ph type="subTitle" idx="1"/>
          </p:nvPr>
        </p:nvSpPr>
        <p:spPr/>
        <p:txBody>
          <a:bodyPr>
            <a:normAutofit/>
          </a:bodyPr>
          <a:lstStyle/>
          <a:p>
            <a:r>
              <a:rPr lang="en-US" sz="3600" dirty="0" smtClean="0"/>
              <a:t>Documenting Using SPOL</a:t>
            </a:r>
            <a:endParaRPr lang="en-US" sz="3600" dirty="0"/>
          </a:p>
        </p:txBody>
      </p:sp>
    </p:spTree>
    <p:extLst>
      <p:ext uri="{BB962C8B-B14F-4D97-AF65-F5344CB8AC3E}">
        <p14:creationId xmlns:p14="http://schemas.microsoft.com/office/powerpoint/2010/main" val="355038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Writing Expected Outcomes</a:t>
            </a:r>
            <a:endParaRPr lang="en-US" dirty="0"/>
          </a:p>
        </p:txBody>
      </p:sp>
      <p:sp>
        <p:nvSpPr>
          <p:cNvPr id="3" name="Content Placeholder 2"/>
          <p:cNvSpPr>
            <a:spLocks noGrp="1"/>
          </p:cNvSpPr>
          <p:nvPr>
            <p:ph idx="1"/>
          </p:nvPr>
        </p:nvSpPr>
        <p:spPr/>
        <p:txBody>
          <a:bodyPr/>
          <a:lstStyle/>
          <a:p>
            <a:r>
              <a:rPr lang="en-US" sz="2800" dirty="0" smtClean="0"/>
              <a:t>Begin the outcome statement with the beneficiary as subject:</a:t>
            </a:r>
          </a:p>
          <a:p>
            <a:pPr lvl="1"/>
            <a:r>
              <a:rPr lang="en-US" sz="2400" dirty="0" smtClean="0"/>
              <a:t>Customers have…</a:t>
            </a:r>
          </a:p>
          <a:p>
            <a:pPr lvl="1"/>
            <a:r>
              <a:rPr lang="en-US" sz="2400" dirty="0" smtClean="0"/>
              <a:t>Administrators are able to…</a:t>
            </a:r>
          </a:p>
          <a:p>
            <a:pPr lvl="1"/>
            <a:r>
              <a:rPr lang="en-US" sz="2400" dirty="0" smtClean="0"/>
              <a:t>Clients are aware of…</a:t>
            </a:r>
          </a:p>
          <a:p>
            <a:pPr lvl="1"/>
            <a:r>
              <a:rPr lang="en-US" sz="2400" dirty="0" smtClean="0"/>
              <a:t>Students know how to…</a:t>
            </a:r>
          </a:p>
          <a:p>
            <a:pPr lvl="1"/>
            <a:r>
              <a:rPr lang="en-US" sz="2400" dirty="0" smtClean="0"/>
              <a:t>The college gains…</a:t>
            </a:r>
            <a:endParaRPr lang="en-US" sz="2400" dirty="0"/>
          </a:p>
        </p:txBody>
      </p:sp>
    </p:spTree>
    <p:extLst>
      <p:ext uri="{BB962C8B-B14F-4D97-AF65-F5344CB8AC3E}">
        <p14:creationId xmlns:p14="http://schemas.microsoft.com/office/powerpoint/2010/main" val="1528893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Writing Expected Outcomes</a:t>
            </a:r>
          </a:p>
        </p:txBody>
      </p:sp>
      <p:sp>
        <p:nvSpPr>
          <p:cNvPr id="3" name="Content Placeholder 2"/>
          <p:cNvSpPr>
            <a:spLocks noGrp="1"/>
          </p:cNvSpPr>
          <p:nvPr>
            <p:ph idx="1"/>
          </p:nvPr>
        </p:nvSpPr>
        <p:spPr/>
        <p:txBody>
          <a:bodyPr/>
          <a:lstStyle/>
          <a:p>
            <a:r>
              <a:rPr lang="en-US" dirty="0" smtClean="0"/>
              <a:t>By contrast, a goal statement nearly always uses the department as an implied subject and will typically begin with a phrase like:</a:t>
            </a:r>
          </a:p>
          <a:p>
            <a:pPr lvl="1"/>
            <a:r>
              <a:rPr lang="en-US" dirty="0"/>
              <a:t>To provide…</a:t>
            </a:r>
          </a:p>
          <a:p>
            <a:pPr lvl="1"/>
            <a:r>
              <a:rPr lang="en-US" dirty="0"/>
              <a:t>To establish…</a:t>
            </a:r>
          </a:p>
          <a:p>
            <a:pPr lvl="1"/>
            <a:r>
              <a:rPr lang="en-US" dirty="0"/>
              <a:t>To implement</a:t>
            </a:r>
            <a:r>
              <a:rPr lang="en-US" dirty="0" smtClean="0"/>
              <a:t>…</a:t>
            </a:r>
          </a:p>
          <a:p>
            <a:r>
              <a:rPr lang="en-US" dirty="0" smtClean="0"/>
              <a:t>If you mistake a goal statement for an outcome, you will end up assessing your goal attainment rather than the results for the beneficiary.</a:t>
            </a:r>
          </a:p>
        </p:txBody>
      </p:sp>
    </p:spTree>
    <p:extLst>
      <p:ext uri="{BB962C8B-B14F-4D97-AF65-F5344CB8AC3E}">
        <p14:creationId xmlns:p14="http://schemas.microsoft.com/office/powerpoint/2010/main" val="324794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129" y="1127342"/>
            <a:ext cx="9457150" cy="4509370"/>
          </a:xfrm>
          <a:prstGeom prst="rect">
            <a:avLst/>
          </a:prstGeom>
        </p:spPr>
        <p:txBody>
          <a:bodyPr wrap="square">
            <a:noAutofit/>
          </a:bodyPr>
          <a:lstStyle/>
          <a:p>
            <a:pPr>
              <a:lnSpc>
                <a:spcPct val="107000"/>
              </a:lnSpc>
              <a:spcAft>
                <a:spcPts val="800"/>
              </a:spcAft>
            </a:pPr>
            <a:r>
              <a:rPr lang="en-US" sz="2800" b="1" dirty="0">
                <a:latin typeface="Garamond" panose="02020404030301010803" pitchFamily="18" charset="0"/>
                <a:ea typeface="Calibri" panose="020F0502020204030204" pitchFamily="34" charset="0"/>
                <a:cs typeface="Times New Roman" panose="02020603050405020304" pitchFamily="18" charset="0"/>
              </a:rPr>
              <a:t>Example of a Goal Statement: </a:t>
            </a:r>
            <a:r>
              <a:rPr lang="en-US" sz="2800" dirty="0">
                <a:latin typeface="Garamond" panose="02020404030301010803" pitchFamily="18" charset="0"/>
                <a:ea typeface="Calibri" panose="020F0502020204030204" pitchFamily="34" charset="0"/>
                <a:cs typeface="Times New Roman" panose="02020603050405020304" pitchFamily="18" charset="0"/>
              </a:rPr>
              <a:t>To provide accurate and timely reports to college </a:t>
            </a:r>
            <a:r>
              <a:rPr lang="en-US" sz="2800" dirty="0" smtClean="0">
                <a:latin typeface="Garamond" panose="02020404030301010803" pitchFamily="18" charset="0"/>
                <a:ea typeface="Calibri" panose="020F0502020204030204" pitchFamily="34" charset="0"/>
                <a:cs typeface="Times New Roman" panose="02020603050405020304" pitchFamily="18" charset="0"/>
              </a:rPr>
              <a:t>administrators.</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smtClean="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latin typeface="Garamond" panose="02020404030301010803" pitchFamily="18" charset="0"/>
                <a:ea typeface="Calibri" panose="020F0502020204030204" pitchFamily="34" charset="0"/>
                <a:cs typeface="Times New Roman" panose="02020603050405020304" pitchFamily="18" charset="0"/>
              </a:rPr>
              <a:t>Example </a:t>
            </a:r>
            <a:r>
              <a:rPr lang="en-US" sz="2800" b="1" dirty="0">
                <a:latin typeface="Garamond" panose="02020404030301010803" pitchFamily="18" charset="0"/>
                <a:ea typeface="Calibri" panose="020F0502020204030204" pitchFamily="34" charset="0"/>
                <a:cs typeface="Times New Roman" panose="02020603050405020304" pitchFamily="18" charset="0"/>
              </a:rPr>
              <a:t>of an Objective Statement: </a:t>
            </a:r>
            <a:r>
              <a:rPr lang="en-US" sz="2800" dirty="0">
                <a:latin typeface="Garamond" panose="02020404030301010803" pitchFamily="18" charset="0"/>
                <a:ea typeface="Calibri" panose="020F0502020204030204" pitchFamily="34" charset="0"/>
                <a:cs typeface="Times New Roman" panose="02020603050405020304" pitchFamily="18" charset="0"/>
              </a:rPr>
              <a:t>To produce 4 quarterly reports and 2 annual reports.</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smtClean="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latin typeface="Garamond" panose="02020404030301010803" pitchFamily="18" charset="0"/>
                <a:ea typeface="Calibri" panose="020F0502020204030204" pitchFamily="34" charset="0"/>
                <a:cs typeface="Times New Roman" panose="02020603050405020304" pitchFamily="18" charset="0"/>
              </a:rPr>
              <a:t>Example </a:t>
            </a:r>
            <a:r>
              <a:rPr lang="en-US" sz="2800" b="1" dirty="0">
                <a:latin typeface="Garamond" panose="02020404030301010803" pitchFamily="18" charset="0"/>
                <a:ea typeface="Calibri" panose="020F0502020204030204" pitchFamily="34" charset="0"/>
                <a:cs typeface="Times New Roman" panose="02020603050405020304" pitchFamily="18" charset="0"/>
              </a:rPr>
              <a:t>of an Outcome Statement:  </a:t>
            </a:r>
            <a:r>
              <a:rPr lang="en-US" sz="2800" dirty="0">
                <a:latin typeface="Garamond" panose="02020404030301010803" pitchFamily="18" charset="0"/>
                <a:ea typeface="Calibri" panose="020F0502020204030204" pitchFamily="34" charset="0"/>
                <a:cs typeface="Times New Roman" panose="02020603050405020304" pitchFamily="18" charset="0"/>
              </a:rPr>
              <a:t>College administrators will have the financial information they need to make decisions effectively.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68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Outcomes</a:t>
            </a:r>
            <a:endParaRPr lang="en-US" dirty="0"/>
          </a:p>
        </p:txBody>
      </p:sp>
      <p:sp>
        <p:nvSpPr>
          <p:cNvPr id="3" name="Content Placeholder 2"/>
          <p:cNvSpPr>
            <a:spLocks noGrp="1"/>
          </p:cNvSpPr>
          <p:nvPr>
            <p:ph idx="1"/>
          </p:nvPr>
        </p:nvSpPr>
        <p:spPr/>
        <p:txBody>
          <a:bodyPr/>
          <a:lstStyle/>
          <a:p>
            <a:pPr marL="0" indent="0">
              <a:buNone/>
            </a:pPr>
            <a:r>
              <a:rPr lang="en-US" sz="3200" dirty="0" smtClean="0"/>
              <a:t>1. Develop Effectiveness Indicators (Measures)</a:t>
            </a:r>
          </a:p>
          <a:p>
            <a:pPr marL="457200" lvl="1" indent="0">
              <a:buNone/>
            </a:pPr>
            <a:r>
              <a:rPr lang="en-US" sz="2800" dirty="0" smtClean="0"/>
              <a:t>An indicator is the particular characteristic, dimension, or element you will be measuring  to monitor changes in your outcome attainment.  It is a gauge you will use to determine whether you are achieving expected results.</a:t>
            </a:r>
            <a:endParaRPr lang="en-US" sz="2800" dirty="0"/>
          </a:p>
        </p:txBody>
      </p:sp>
    </p:spTree>
    <p:extLst>
      <p:ext uri="{BB962C8B-B14F-4D97-AF65-F5344CB8AC3E}">
        <p14:creationId xmlns:p14="http://schemas.microsoft.com/office/powerpoint/2010/main" val="99295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Outcomes</a:t>
            </a:r>
          </a:p>
        </p:txBody>
      </p:sp>
      <p:sp>
        <p:nvSpPr>
          <p:cNvPr id="3" name="Content Placeholder 2"/>
          <p:cNvSpPr>
            <a:spLocks noGrp="1"/>
          </p:cNvSpPr>
          <p:nvPr>
            <p:ph idx="1"/>
          </p:nvPr>
        </p:nvSpPr>
        <p:spPr/>
        <p:txBody>
          <a:bodyPr>
            <a:normAutofit lnSpcReduction="10000"/>
          </a:bodyPr>
          <a:lstStyle/>
          <a:p>
            <a:pPr marL="0" indent="0">
              <a:buNone/>
            </a:pPr>
            <a:r>
              <a:rPr lang="en-US" dirty="0" smtClean="0"/>
              <a:t>If the outcome is: </a:t>
            </a:r>
            <a:r>
              <a:rPr lang="en-US" i="1" dirty="0" smtClean="0"/>
              <a:t>College administrators will have financial information they need to make decisions effectively</a:t>
            </a:r>
            <a:r>
              <a:rPr lang="en-US" dirty="0" smtClean="0"/>
              <a:t>,</a:t>
            </a:r>
          </a:p>
          <a:p>
            <a:pPr marL="0" indent="0">
              <a:buNone/>
            </a:pPr>
            <a:r>
              <a:rPr lang="en-US" dirty="0" smtClean="0"/>
              <a:t>Indicators might include:</a:t>
            </a:r>
          </a:p>
          <a:p>
            <a:r>
              <a:rPr lang="en-US" dirty="0" smtClean="0"/>
              <a:t>Timeliness of monthly reports to President’s Cabinet</a:t>
            </a:r>
          </a:p>
          <a:p>
            <a:r>
              <a:rPr lang="en-US" dirty="0" smtClean="0"/>
              <a:t>Accuracy of information </a:t>
            </a:r>
            <a:r>
              <a:rPr lang="en-US" dirty="0" smtClean="0"/>
              <a:t>in </a:t>
            </a:r>
            <a:r>
              <a:rPr lang="en-US" dirty="0" smtClean="0"/>
              <a:t>reports</a:t>
            </a:r>
          </a:p>
          <a:p>
            <a:r>
              <a:rPr lang="en-US" dirty="0" smtClean="0"/>
              <a:t>Timely response to requests for ad hoc reports</a:t>
            </a:r>
          </a:p>
          <a:p>
            <a:r>
              <a:rPr lang="en-US" dirty="0" smtClean="0"/>
              <a:t>Number of proactive reports generated on topics of interest</a:t>
            </a:r>
            <a:endParaRPr lang="en-US" dirty="0"/>
          </a:p>
        </p:txBody>
      </p:sp>
    </p:spTree>
    <p:extLst>
      <p:ext uri="{BB962C8B-B14F-4D97-AF65-F5344CB8AC3E}">
        <p14:creationId xmlns:p14="http://schemas.microsoft.com/office/powerpoint/2010/main" val="301429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Outcomes</a:t>
            </a:r>
          </a:p>
        </p:txBody>
      </p:sp>
      <p:sp>
        <p:nvSpPr>
          <p:cNvPr id="3" name="Content Placeholder 2"/>
          <p:cNvSpPr>
            <a:spLocks noGrp="1"/>
          </p:cNvSpPr>
          <p:nvPr>
            <p:ph idx="1"/>
          </p:nvPr>
        </p:nvSpPr>
        <p:spPr/>
        <p:txBody>
          <a:bodyPr>
            <a:normAutofit/>
          </a:bodyPr>
          <a:lstStyle/>
          <a:p>
            <a:pPr marL="0" indent="0">
              <a:buNone/>
            </a:pPr>
            <a:r>
              <a:rPr lang="en-US" sz="3200" dirty="0" smtClean="0"/>
              <a:t>2. Set Targets</a:t>
            </a:r>
            <a:endParaRPr lang="en-US" sz="3200" dirty="0"/>
          </a:p>
          <a:p>
            <a:pPr marL="0" indent="0">
              <a:buNone/>
            </a:pPr>
            <a:r>
              <a:rPr lang="en-US" sz="2800" dirty="0" smtClean="0"/>
              <a:t>	Targets are the specific values on the indicator (like marks on a 	yardstick) that you are expecting to reach.</a:t>
            </a:r>
          </a:p>
          <a:p>
            <a:pPr lvl="1"/>
            <a:r>
              <a:rPr lang="en-US" dirty="0" smtClean="0"/>
              <a:t>100% of monthly reports are submitted by the 3</a:t>
            </a:r>
            <a:r>
              <a:rPr lang="en-US" baseline="30000" dirty="0" smtClean="0"/>
              <a:t>rd</a:t>
            </a:r>
            <a:r>
              <a:rPr lang="en-US" dirty="0" smtClean="0"/>
              <a:t> business day of the month</a:t>
            </a:r>
          </a:p>
          <a:p>
            <a:pPr lvl="1"/>
            <a:r>
              <a:rPr lang="en-US" dirty="0" smtClean="0"/>
              <a:t>At least one proactive report is generated each quarter</a:t>
            </a:r>
          </a:p>
          <a:p>
            <a:pPr lvl="1"/>
            <a:r>
              <a:rPr lang="en-US" dirty="0" smtClean="0"/>
              <a:t>Fewer than 3% of reports are returned for corrections</a:t>
            </a:r>
            <a:endParaRPr lang="en-US" dirty="0"/>
          </a:p>
        </p:txBody>
      </p:sp>
    </p:spTree>
    <p:extLst>
      <p:ext uri="{BB962C8B-B14F-4D97-AF65-F5344CB8AC3E}">
        <p14:creationId xmlns:p14="http://schemas.microsoft.com/office/powerpoint/2010/main" val="65937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Outcomes</a:t>
            </a:r>
          </a:p>
        </p:txBody>
      </p:sp>
      <p:sp>
        <p:nvSpPr>
          <p:cNvPr id="3" name="Content Placeholder 2"/>
          <p:cNvSpPr>
            <a:spLocks noGrp="1"/>
          </p:cNvSpPr>
          <p:nvPr>
            <p:ph idx="1"/>
          </p:nvPr>
        </p:nvSpPr>
        <p:spPr/>
        <p:txBody>
          <a:bodyPr>
            <a:normAutofit lnSpcReduction="10000"/>
          </a:bodyPr>
          <a:lstStyle/>
          <a:p>
            <a:r>
              <a:rPr lang="en-US" sz="2800" dirty="0" smtClean="0"/>
              <a:t>3. Collect Data on your Measures</a:t>
            </a:r>
          </a:p>
          <a:p>
            <a:pPr lvl="1"/>
            <a:r>
              <a:rPr lang="en-US" dirty="0" smtClean="0"/>
              <a:t>Data collection is easier if you have defined your indicators/measures and targets carefully.</a:t>
            </a:r>
          </a:p>
          <a:p>
            <a:pPr lvl="1"/>
            <a:r>
              <a:rPr lang="en-US" dirty="0" smtClean="0"/>
              <a:t>If you easily meet your success target, you will want to raise the bar in order to improve your outcome.</a:t>
            </a:r>
          </a:p>
          <a:p>
            <a:pPr lvl="1"/>
            <a:r>
              <a:rPr lang="en-US" dirty="0" smtClean="0"/>
              <a:t>If you cannot use the data, do not collect it.</a:t>
            </a:r>
          </a:p>
          <a:p>
            <a:pPr lvl="1"/>
            <a:r>
              <a:rPr lang="en-US" dirty="0" smtClean="0"/>
              <a:t>Certain types of data collection should become a regular activity for the department. The more you can make it routine, the easier it will be to incorporate into your activities.</a:t>
            </a:r>
            <a:endParaRPr lang="en-US" dirty="0"/>
          </a:p>
        </p:txBody>
      </p:sp>
    </p:spTree>
    <p:extLst>
      <p:ext uri="{BB962C8B-B14F-4D97-AF65-F5344CB8AC3E}">
        <p14:creationId xmlns:p14="http://schemas.microsoft.com/office/powerpoint/2010/main" val="351862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Outcomes</a:t>
            </a:r>
          </a:p>
        </p:txBody>
      </p:sp>
      <p:sp>
        <p:nvSpPr>
          <p:cNvPr id="3" name="Content Placeholder 2"/>
          <p:cNvSpPr>
            <a:spLocks noGrp="1"/>
          </p:cNvSpPr>
          <p:nvPr>
            <p:ph idx="1"/>
          </p:nvPr>
        </p:nvSpPr>
        <p:spPr/>
        <p:txBody>
          <a:bodyPr>
            <a:normAutofit/>
          </a:bodyPr>
          <a:lstStyle/>
          <a:p>
            <a:r>
              <a:rPr lang="en-US" sz="2800" dirty="0" smtClean="0"/>
              <a:t>4. Compute Results</a:t>
            </a:r>
            <a:r>
              <a:rPr lang="en-US" sz="2800" dirty="0"/>
              <a:t>	</a:t>
            </a:r>
            <a:endParaRPr lang="en-US" sz="2800" dirty="0" smtClean="0"/>
          </a:p>
          <a:p>
            <a:pPr lvl="1"/>
            <a:r>
              <a:rPr lang="en-US" sz="2400" dirty="0" smtClean="0"/>
              <a:t>Compare the results to your success target</a:t>
            </a:r>
          </a:p>
          <a:p>
            <a:pPr lvl="1"/>
            <a:r>
              <a:rPr lang="en-US" sz="2400" dirty="0" smtClean="0"/>
              <a:t>Did you meet your target or not?  To what extent were you successful?</a:t>
            </a:r>
            <a:endParaRPr lang="en-US" sz="2400" dirty="0"/>
          </a:p>
        </p:txBody>
      </p:sp>
    </p:spTree>
    <p:extLst>
      <p:ext uri="{BB962C8B-B14F-4D97-AF65-F5344CB8AC3E}">
        <p14:creationId xmlns:p14="http://schemas.microsoft.com/office/powerpoint/2010/main" val="403236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Assessment Methods </a:t>
            </a:r>
            <a:br>
              <a:rPr lang="en-US" dirty="0" smtClean="0"/>
            </a:br>
            <a:r>
              <a:rPr lang="en-US" dirty="0" smtClean="0"/>
              <a:t>and Data 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Surveys of customer satisfaction, perception, awareness</a:t>
            </a:r>
          </a:p>
          <a:p>
            <a:r>
              <a:rPr lang="en-US" dirty="0" smtClean="0"/>
              <a:t>Analysis of error rates, processing time</a:t>
            </a:r>
          </a:p>
          <a:p>
            <a:r>
              <a:rPr lang="en-US" dirty="0" smtClean="0"/>
              <a:t>Percentage or number of target stakeholders served; requests delivered</a:t>
            </a:r>
          </a:p>
          <a:p>
            <a:r>
              <a:rPr lang="en-US" dirty="0" smtClean="0"/>
              <a:t>Compliance with industry standards</a:t>
            </a:r>
          </a:p>
          <a:p>
            <a:r>
              <a:rPr lang="en-US" dirty="0" smtClean="0"/>
              <a:t>Interviews or focus groups</a:t>
            </a:r>
          </a:p>
          <a:p>
            <a:r>
              <a:rPr lang="en-US" dirty="0" smtClean="0"/>
              <a:t>Year-to-year comparisons</a:t>
            </a:r>
          </a:p>
          <a:p>
            <a:r>
              <a:rPr lang="en-US" dirty="0" smtClean="0"/>
              <a:t>Benchmarking with other institutions or best practices</a:t>
            </a:r>
          </a:p>
          <a:p>
            <a:r>
              <a:rPr lang="en-US" dirty="0" smtClean="0"/>
              <a:t>Time and/or money saved </a:t>
            </a:r>
            <a:endParaRPr lang="en-US" dirty="0"/>
          </a:p>
        </p:txBody>
      </p:sp>
    </p:spTree>
    <p:extLst>
      <p:ext uri="{BB962C8B-B14F-4D97-AF65-F5344CB8AC3E}">
        <p14:creationId xmlns:p14="http://schemas.microsoft.com/office/powerpoint/2010/main" val="300643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Outcomes</a:t>
            </a:r>
            <a:endParaRPr lang="en-US" dirty="0"/>
          </a:p>
        </p:txBody>
      </p:sp>
      <p:sp>
        <p:nvSpPr>
          <p:cNvPr id="3" name="Content Placeholder 2"/>
          <p:cNvSpPr>
            <a:spLocks noGrp="1"/>
          </p:cNvSpPr>
          <p:nvPr>
            <p:ph idx="1"/>
          </p:nvPr>
        </p:nvSpPr>
        <p:spPr/>
        <p:txBody>
          <a:bodyPr/>
          <a:lstStyle/>
          <a:p>
            <a:r>
              <a:rPr lang="en-US" dirty="0" smtClean="0"/>
              <a:t>Now that you’ve determined the results of your assessment, what do those results mean for your department?</a:t>
            </a:r>
          </a:p>
          <a:p>
            <a:pPr lvl="1"/>
            <a:r>
              <a:rPr lang="en-US" dirty="0" smtClean="0"/>
              <a:t>Why did you </a:t>
            </a:r>
            <a:r>
              <a:rPr lang="en-US" dirty="0" smtClean="0"/>
              <a:t>reach or not reach your </a:t>
            </a:r>
            <a:r>
              <a:rPr lang="en-US" dirty="0" smtClean="0"/>
              <a:t>target?</a:t>
            </a:r>
          </a:p>
          <a:p>
            <a:pPr lvl="1"/>
            <a:r>
              <a:rPr lang="en-US" dirty="0" smtClean="0"/>
              <a:t>What strategies were successful? Which were not? What will you do differently to improve outcomes?</a:t>
            </a:r>
          </a:p>
          <a:p>
            <a:pPr lvl="1"/>
            <a:r>
              <a:rPr lang="en-US" dirty="0" smtClean="0"/>
              <a:t>Where </a:t>
            </a:r>
            <a:r>
              <a:rPr lang="en-US" dirty="0" smtClean="0"/>
              <a:t>do the results show additional attention is needed</a:t>
            </a:r>
            <a:r>
              <a:rPr lang="en-US" dirty="0" smtClean="0"/>
              <a:t>?</a:t>
            </a:r>
          </a:p>
          <a:p>
            <a:pPr lvl="1"/>
            <a:r>
              <a:rPr lang="en-US" dirty="0"/>
              <a:t>What strengths do the results reflect?  How can these by further strengthened?</a:t>
            </a:r>
          </a:p>
          <a:p>
            <a:pPr lvl="1"/>
            <a:endParaRPr lang="en-US" dirty="0" smtClean="0"/>
          </a:p>
          <a:p>
            <a:pPr lvl="1"/>
            <a:endParaRPr lang="en-US" dirty="0"/>
          </a:p>
        </p:txBody>
      </p:sp>
    </p:spTree>
    <p:extLst>
      <p:ext uri="{BB962C8B-B14F-4D97-AF65-F5344CB8AC3E}">
        <p14:creationId xmlns:p14="http://schemas.microsoft.com/office/powerpoint/2010/main" val="26274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SACSCOC Standard 3.3.1: </a:t>
            </a:r>
            <a:br>
              <a:rPr lang="en-US" sz="4000" dirty="0" smtClean="0"/>
            </a:br>
            <a:r>
              <a:rPr lang="en-US" sz="4000" dirty="0" smtClean="0"/>
              <a:t>Institutional Effectiveness</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The institution identifies expected outcomes, assesses the extent to which it achieves these outcomes, and provides evidence of improvement based on analysis of the results in each of the following areas:</a:t>
            </a:r>
          </a:p>
          <a:p>
            <a:pPr lvl="1"/>
            <a:r>
              <a:rPr lang="en-US" b="1" dirty="0" smtClean="0"/>
              <a:t>Educational programs, to include student learning outcomes</a:t>
            </a:r>
          </a:p>
          <a:p>
            <a:pPr lvl="1"/>
            <a:r>
              <a:rPr lang="en-US" b="1" dirty="0" smtClean="0"/>
              <a:t>Administrative support services</a:t>
            </a:r>
          </a:p>
          <a:p>
            <a:pPr lvl="1"/>
            <a:r>
              <a:rPr lang="en-US" b="1" dirty="0" smtClean="0"/>
              <a:t>Academic and student support services</a:t>
            </a:r>
          </a:p>
          <a:p>
            <a:pPr lvl="1"/>
            <a:r>
              <a:rPr lang="en-US" b="1" dirty="0" smtClean="0"/>
              <a:t>Community/public service within its mission</a:t>
            </a:r>
            <a:endParaRPr lang="en-US" b="1" dirty="0"/>
          </a:p>
        </p:txBody>
      </p:sp>
    </p:spTree>
    <p:extLst>
      <p:ext uri="{BB962C8B-B14F-4D97-AF65-F5344CB8AC3E}">
        <p14:creationId xmlns:p14="http://schemas.microsoft.com/office/powerpoint/2010/main" val="3094730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and Using Results </a:t>
            </a:r>
            <a:br>
              <a:rPr lang="en-US" dirty="0" smtClean="0"/>
            </a:br>
            <a:r>
              <a:rPr lang="en-US" dirty="0" smtClean="0"/>
              <a:t>of Assessment for Improvement</a:t>
            </a:r>
            <a:endParaRPr lang="en-US" dirty="0"/>
          </a:p>
        </p:txBody>
      </p:sp>
      <p:sp>
        <p:nvSpPr>
          <p:cNvPr id="3" name="Content Placeholder 2"/>
          <p:cNvSpPr>
            <a:spLocks noGrp="1"/>
          </p:cNvSpPr>
          <p:nvPr>
            <p:ph idx="1"/>
          </p:nvPr>
        </p:nvSpPr>
        <p:spPr/>
        <p:txBody>
          <a:bodyPr/>
          <a:lstStyle/>
          <a:p>
            <a:r>
              <a:rPr lang="en-US" dirty="0" smtClean="0"/>
              <a:t>The purpose of assessing outcomes is to provide you with meaningful information that will help you determine where modifications are needed (or wanted) to improve those outcomes and make your department even more effective.</a:t>
            </a:r>
          </a:p>
          <a:p>
            <a:r>
              <a:rPr lang="en-US" dirty="0" smtClean="0"/>
              <a:t>Identified problems/issues/gaps represent a need for action to correct or improve performance.</a:t>
            </a:r>
          </a:p>
          <a:p>
            <a:r>
              <a:rPr lang="en-US" dirty="0" smtClean="0"/>
              <a:t>Successfully met outcomes represent opportunities for further improvement.</a:t>
            </a:r>
          </a:p>
          <a:p>
            <a:endParaRPr lang="en-US" dirty="0"/>
          </a:p>
        </p:txBody>
      </p:sp>
    </p:spTree>
    <p:extLst>
      <p:ext uri="{BB962C8B-B14F-4D97-AF65-F5344CB8AC3E}">
        <p14:creationId xmlns:p14="http://schemas.microsoft.com/office/powerpoint/2010/main" val="59829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and Using Results </a:t>
            </a:r>
            <a:br>
              <a:rPr lang="en-US" dirty="0"/>
            </a:br>
            <a:r>
              <a:rPr lang="en-US" dirty="0"/>
              <a:t>of Assessment for Improvement</a:t>
            </a:r>
          </a:p>
        </p:txBody>
      </p:sp>
      <p:sp>
        <p:nvSpPr>
          <p:cNvPr id="3" name="Content Placeholder 2"/>
          <p:cNvSpPr>
            <a:spLocks noGrp="1"/>
          </p:cNvSpPr>
          <p:nvPr>
            <p:ph idx="1"/>
          </p:nvPr>
        </p:nvSpPr>
        <p:spPr/>
        <p:txBody>
          <a:bodyPr>
            <a:normAutofit/>
          </a:bodyPr>
          <a:lstStyle/>
          <a:p>
            <a:r>
              <a:rPr lang="en-US" sz="2800" dirty="0" smtClean="0"/>
              <a:t>Types of improvement actions or strategies</a:t>
            </a:r>
          </a:p>
          <a:p>
            <a:pPr lvl="1"/>
            <a:r>
              <a:rPr lang="en-US" dirty="0" smtClean="0"/>
              <a:t>Operational – modifying what you do or how you do it (improving a process, adding a program/service, etc.)</a:t>
            </a:r>
          </a:p>
          <a:p>
            <a:pPr lvl="1"/>
            <a:r>
              <a:rPr lang="en-US" dirty="0" smtClean="0"/>
              <a:t>Organizational – modifying your structure or work assignments</a:t>
            </a:r>
          </a:p>
          <a:p>
            <a:pPr lvl="1"/>
            <a:r>
              <a:rPr lang="en-US" dirty="0" smtClean="0"/>
              <a:t>Strategic – modifying your mission, functional responsibilities or outcomes</a:t>
            </a:r>
          </a:p>
          <a:p>
            <a:pPr lvl="1"/>
            <a:r>
              <a:rPr lang="en-US" dirty="0" smtClean="0"/>
              <a:t>Assessment related – modifying your indicators/measures, targets, or methods of data collection</a:t>
            </a:r>
            <a:endParaRPr lang="en-US" dirty="0"/>
          </a:p>
        </p:txBody>
      </p:sp>
    </p:spTree>
    <p:extLst>
      <p:ext uri="{BB962C8B-B14F-4D97-AF65-F5344CB8AC3E}">
        <p14:creationId xmlns:p14="http://schemas.microsoft.com/office/powerpoint/2010/main" val="36401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Institutional Effectiveness</a:t>
            </a:r>
            <a:endParaRPr lang="en-US" sz="4800" dirty="0"/>
          </a:p>
        </p:txBody>
      </p:sp>
      <p:sp>
        <p:nvSpPr>
          <p:cNvPr id="3" name="Content Placeholder 2"/>
          <p:cNvSpPr>
            <a:spLocks noGrp="1"/>
          </p:cNvSpPr>
          <p:nvPr>
            <p:ph idx="1"/>
          </p:nvPr>
        </p:nvSpPr>
        <p:spPr/>
        <p:txBody>
          <a:bodyPr>
            <a:normAutofit/>
          </a:bodyPr>
          <a:lstStyle/>
          <a:p>
            <a:r>
              <a:rPr lang="en-US" sz="4000" dirty="0" smtClean="0"/>
              <a:t>Institutional effectiveness is based on an impact-oriented philosophy of continuous organizational improvement.</a:t>
            </a:r>
            <a:endParaRPr lang="en-US" sz="4000" dirty="0"/>
          </a:p>
        </p:txBody>
      </p:sp>
    </p:spTree>
    <p:extLst>
      <p:ext uri="{BB962C8B-B14F-4D97-AF65-F5344CB8AC3E}">
        <p14:creationId xmlns:p14="http://schemas.microsoft.com/office/powerpoint/2010/main" val="207008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2127"/>
            <a:ext cx="9601196" cy="1226372"/>
          </a:xfrm>
        </p:spPr>
        <p:txBody>
          <a:bodyPr/>
          <a:lstStyle/>
          <a:p>
            <a:r>
              <a:rPr lang="en-US" dirty="0" smtClean="0"/>
              <a:t>Some Guiding Definitions</a:t>
            </a:r>
            <a:endParaRPr lang="en-US" dirty="0"/>
          </a:p>
        </p:txBody>
      </p:sp>
      <p:sp>
        <p:nvSpPr>
          <p:cNvPr id="3" name="Content Placeholder 2"/>
          <p:cNvSpPr>
            <a:spLocks noGrp="1"/>
          </p:cNvSpPr>
          <p:nvPr>
            <p:ph idx="1"/>
          </p:nvPr>
        </p:nvSpPr>
        <p:spPr/>
        <p:txBody>
          <a:bodyPr>
            <a:normAutofit/>
          </a:bodyPr>
          <a:lstStyle/>
          <a:p>
            <a:r>
              <a:rPr lang="en-US" sz="2800" dirty="0" smtClean="0"/>
              <a:t>Institutional Effectiveness:</a:t>
            </a:r>
          </a:p>
          <a:p>
            <a:pPr lvl="1"/>
            <a:r>
              <a:rPr lang="en-US" sz="2400" dirty="0" smtClean="0"/>
              <a:t>The degree to which an institution (or department within the institution) is meeting its mission (or having its intended effect or impact)</a:t>
            </a:r>
          </a:p>
          <a:p>
            <a:r>
              <a:rPr lang="en-US" sz="2800" dirty="0" smtClean="0"/>
              <a:t>Assessment:</a:t>
            </a:r>
          </a:p>
          <a:p>
            <a:pPr lvl="1"/>
            <a:r>
              <a:rPr lang="en-US" sz="2400" dirty="0" smtClean="0"/>
              <a:t>A systematic process of gathering and interpreting information to learn how well your unit is performing and using that information to modify your operations in order to improve that performance</a:t>
            </a:r>
            <a:endParaRPr lang="en-US" sz="2400" dirty="0"/>
          </a:p>
        </p:txBody>
      </p:sp>
    </p:spTree>
    <p:extLst>
      <p:ext uri="{BB962C8B-B14F-4D97-AF65-F5344CB8AC3E}">
        <p14:creationId xmlns:p14="http://schemas.microsoft.com/office/powerpoint/2010/main" val="397845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vs Institutional Effectiveness</a:t>
            </a:r>
            <a:endParaRPr lang="en-US" dirty="0"/>
          </a:p>
        </p:txBody>
      </p:sp>
      <p:sp>
        <p:nvSpPr>
          <p:cNvPr id="3" name="Content Placeholder 2"/>
          <p:cNvSpPr>
            <a:spLocks noGrp="1"/>
          </p:cNvSpPr>
          <p:nvPr>
            <p:ph idx="1"/>
          </p:nvPr>
        </p:nvSpPr>
        <p:spPr/>
        <p:txBody>
          <a:bodyPr/>
          <a:lstStyle/>
          <a:p>
            <a:r>
              <a:rPr lang="en-US" dirty="0" smtClean="0"/>
              <a:t>Strategic planning ensures that resources and activities are aligned with common goals of the institution.</a:t>
            </a:r>
          </a:p>
          <a:p>
            <a:r>
              <a:rPr lang="en-US" dirty="0" smtClean="0"/>
              <a:t>Assessing goal attainment, however, does not necessarily reveal whether the institution or unit is having the impact it wants or needs to have.</a:t>
            </a:r>
          </a:p>
          <a:p>
            <a:r>
              <a:rPr lang="en-US" dirty="0" smtClean="0"/>
              <a:t>For that, the institution or unit needs to examine its expected outcomes.</a:t>
            </a:r>
          </a:p>
          <a:p>
            <a:r>
              <a:rPr lang="en-US" dirty="0" smtClean="0"/>
              <a:t>Expected outcomes are derived directly from the institution’s or unit’s mission.</a:t>
            </a:r>
            <a:endParaRPr lang="en-US" dirty="0"/>
          </a:p>
        </p:txBody>
      </p:sp>
    </p:spTree>
    <p:extLst>
      <p:ext uri="{BB962C8B-B14F-4D97-AF65-F5344CB8AC3E}">
        <p14:creationId xmlns:p14="http://schemas.microsoft.com/office/powerpoint/2010/main" val="993000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Unit Mission  Statement</a:t>
            </a:r>
            <a:endParaRPr lang="en-US" dirty="0"/>
          </a:p>
        </p:txBody>
      </p:sp>
      <p:sp>
        <p:nvSpPr>
          <p:cNvPr id="3" name="Content Placeholder 2"/>
          <p:cNvSpPr>
            <a:spLocks noGrp="1"/>
          </p:cNvSpPr>
          <p:nvPr>
            <p:ph idx="1"/>
          </p:nvPr>
        </p:nvSpPr>
        <p:spPr/>
        <p:txBody>
          <a:bodyPr>
            <a:normAutofit/>
          </a:bodyPr>
          <a:lstStyle/>
          <a:p>
            <a:r>
              <a:rPr lang="en-US" sz="3200" dirty="0" smtClean="0"/>
              <a:t>The mission of (</a:t>
            </a:r>
            <a:r>
              <a:rPr lang="en-US" sz="3200" i="1" dirty="0" smtClean="0"/>
              <a:t>name of your program or unit</a:t>
            </a:r>
            <a:r>
              <a:rPr lang="en-US" sz="3200" dirty="0" smtClean="0"/>
              <a:t>) is to (</a:t>
            </a:r>
            <a:r>
              <a:rPr lang="en-US" sz="3200" i="1" dirty="0" smtClean="0"/>
              <a:t>your primary purpose</a:t>
            </a:r>
            <a:r>
              <a:rPr lang="en-US" sz="3200" dirty="0" smtClean="0"/>
              <a:t>) by providing (</a:t>
            </a:r>
            <a:r>
              <a:rPr lang="en-US" sz="3200" i="1" dirty="0" smtClean="0"/>
              <a:t>your primary functions or activities</a:t>
            </a:r>
            <a:r>
              <a:rPr lang="en-US" sz="3200" dirty="0" smtClean="0"/>
              <a:t>) to (</a:t>
            </a:r>
            <a:r>
              <a:rPr lang="en-US" sz="3200" i="1" dirty="0" smtClean="0"/>
              <a:t>your stakeholders</a:t>
            </a:r>
            <a:r>
              <a:rPr lang="en-US" sz="3200" dirty="0" smtClean="0"/>
              <a:t>).  These (</a:t>
            </a:r>
            <a:r>
              <a:rPr lang="en-US" sz="3200" i="1" dirty="0" smtClean="0"/>
              <a:t>services, functions, activities, etc.</a:t>
            </a:r>
            <a:r>
              <a:rPr lang="en-US" sz="3200" dirty="0" smtClean="0"/>
              <a:t>) contribute to the college’s mission by (</a:t>
            </a:r>
            <a:r>
              <a:rPr lang="en-US" sz="3200" i="1" dirty="0" smtClean="0"/>
              <a:t>describe how</a:t>
            </a:r>
            <a:r>
              <a:rPr lang="en-US" sz="3200" dirty="0" smtClean="0"/>
              <a:t>).</a:t>
            </a:r>
            <a:endParaRPr lang="en-US" sz="3200" dirty="0"/>
          </a:p>
        </p:txBody>
      </p:sp>
    </p:spTree>
    <p:extLst>
      <p:ext uri="{BB962C8B-B14F-4D97-AF65-F5344CB8AC3E}">
        <p14:creationId xmlns:p14="http://schemas.microsoft.com/office/powerpoint/2010/main" val="4152274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Outcomes</a:t>
            </a:r>
            <a:endParaRPr lang="en-US" dirty="0"/>
          </a:p>
        </p:txBody>
      </p:sp>
      <p:sp>
        <p:nvSpPr>
          <p:cNvPr id="3" name="Content Placeholder 2"/>
          <p:cNvSpPr>
            <a:spLocks noGrp="1"/>
          </p:cNvSpPr>
          <p:nvPr>
            <p:ph idx="1"/>
          </p:nvPr>
        </p:nvSpPr>
        <p:spPr/>
        <p:txBody>
          <a:bodyPr>
            <a:normAutofit/>
          </a:bodyPr>
          <a:lstStyle/>
          <a:p>
            <a:r>
              <a:rPr lang="en-US" sz="3200" dirty="0" smtClean="0"/>
              <a:t>An outcome is a result for (or impact on) a customer, stakeholder, or the institution that is a consequence of the work that you do.</a:t>
            </a:r>
          </a:p>
          <a:p>
            <a:r>
              <a:rPr lang="en-US" sz="3200" dirty="0" smtClean="0"/>
              <a:t>The outcome itself does not describe the activities that you perform nor the service or product that you provide to get the customer that result.</a:t>
            </a:r>
            <a:endParaRPr lang="en-US" sz="3200" dirty="0"/>
          </a:p>
        </p:txBody>
      </p:sp>
    </p:spTree>
    <p:extLst>
      <p:ext uri="{BB962C8B-B14F-4D97-AF65-F5344CB8AC3E}">
        <p14:creationId xmlns:p14="http://schemas.microsoft.com/office/powerpoint/2010/main" val="391887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Outcomes</a:t>
            </a:r>
          </a:p>
        </p:txBody>
      </p:sp>
      <p:sp>
        <p:nvSpPr>
          <p:cNvPr id="3" name="Content Placeholder 2"/>
          <p:cNvSpPr>
            <a:spLocks noGrp="1"/>
          </p:cNvSpPr>
          <p:nvPr>
            <p:ph idx="1"/>
          </p:nvPr>
        </p:nvSpPr>
        <p:spPr/>
        <p:txBody>
          <a:bodyPr>
            <a:noAutofit/>
          </a:bodyPr>
          <a:lstStyle/>
          <a:p>
            <a:r>
              <a:rPr lang="en-US" sz="3200" dirty="0" smtClean="0"/>
              <a:t>Outcomes statements will have two critical elements:</a:t>
            </a:r>
          </a:p>
          <a:p>
            <a:pPr lvl="1"/>
            <a:r>
              <a:rPr lang="en-US" sz="2800" dirty="0" smtClean="0"/>
              <a:t>The intended beneficiary (customers, students, other internal units, the institution as a whole, the community)</a:t>
            </a:r>
          </a:p>
          <a:p>
            <a:pPr lvl="1"/>
            <a:r>
              <a:rPr lang="en-US" sz="2800" dirty="0" smtClean="0"/>
              <a:t>The gain or benefit they receive from what you do (the impact).</a:t>
            </a:r>
            <a:endParaRPr lang="en-US" sz="2800" dirty="0"/>
          </a:p>
        </p:txBody>
      </p:sp>
    </p:spTree>
    <p:extLst>
      <p:ext uri="{BB962C8B-B14F-4D97-AF65-F5344CB8AC3E}">
        <p14:creationId xmlns:p14="http://schemas.microsoft.com/office/powerpoint/2010/main" val="308478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Outcomes</a:t>
            </a:r>
          </a:p>
        </p:txBody>
      </p:sp>
      <p:sp>
        <p:nvSpPr>
          <p:cNvPr id="3" name="Content Placeholder 2"/>
          <p:cNvSpPr>
            <a:spLocks noGrp="1"/>
          </p:cNvSpPr>
          <p:nvPr>
            <p:ph idx="1"/>
          </p:nvPr>
        </p:nvSpPr>
        <p:spPr/>
        <p:txBody>
          <a:bodyPr>
            <a:normAutofit/>
          </a:bodyPr>
          <a:lstStyle/>
          <a:p>
            <a:r>
              <a:rPr lang="en-US" sz="3200" dirty="0" smtClean="0"/>
              <a:t>Outcomes need to be measurable.</a:t>
            </a:r>
          </a:p>
          <a:p>
            <a:pPr lvl="1"/>
            <a:r>
              <a:rPr lang="en-US" sz="2800" dirty="0" smtClean="0"/>
              <a:t>You have to be able to monitor changes </a:t>
            </a:r>
            <a:r>
              <a:rPr lang="en-US" sz="2800" dirty="0" smtClean="0"/>
              <a:t>for </a:t>
            </a:r>
            <a:r>
              <a:rPr lang="en-US" sz="2800" dirty="0" smtClean="0"/>
              <a:t>those beneficiaries.</a:t>
            </a:r>
          </a:p>
          <a:p>
            <a:r>
              <a:rPr lang="en-US" sz="3200" dirty="0" smtClean="0"/>
              <a:t>Outcomes need to be actionable.</a:t>
            </a:r>
          </a:p>
          <a:p>
            <a:pPr lvl="1"/>
            <a:r>
              <a:rPr lang="en-US" sz="2800" dirty="0" smtClean="0"/>
              <a:t>You have to have some degree of controllable influence on the outcomes.</a:t>
            </a:r>
            <a:endParaRPr lang="en-US" sz="2800" dirty="0"/>
          </a:p>
        </p:txBody>
      </p:sp>
    </p:spTree>
    <p:extLst>
      <p:ext uri="{BB962C8B-B14F-4D97-AF65-F5344CB8AC3E}">
        <p14:creationId xmlns:p14="http://schemas.microsoft.com/office/powerpoint/2010/main" val="2618907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180</TotalTime>
  <Words>1021</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Garamond</vt:lpstr>
      <vt:lpstr>Times New Roman</vt:lpstr>
      <vt:lpstr>Organic</vt:lpstr>
      <vt:lpstr>Demonstrating Institutional Effectiveness</vt:lpstr>
      <vt:lpstr>SACSCOC Standard 3.3.1:  Institutional Effectiveness</vt:lpstr>
      <vt:lpstr>Institutional Effectiveness</vt:lpstr>
      <vt:lpstr>Some Guiding Definitions</vt:lpstr>
      <vt:lpstr>Planning vs Institutional Effectiveness</vt:lpstr>
      <vt:lpstr>Your Unit Mission  Statement</vt:lpstr>
      <vt:lpstr>Identifying Outcomes</vt:lpstr>
      <vt:lpstr>Identifying Outcomes</vt:lpstr>
      <vt:lpstr>Identifying Outcomes</vt:lpstr>
      <vt:lpstr>Tips for Writing Expected Outcomes</vt:lpstr>
      <vt:lpstr>Tips for Writing Expected Outcomes</vt:lpstr>
      <vt:lpstr>PowerPoint Presentation</vt:lpstr>
      <vt:lpstr>Measuring Outcomes</vt:lpstr>
      <vt:lpstr>Measuring Outcomes</vt:lpstr>
      <vt:lpstr>Measuring Outcomes</vt:lpstr>
      <vt:lpstr>Measuring Outcomes</vt:lpstr>
      <vt:lpstr>Measuring Outcomes</vt:lpstr>
      <vt:lpstr>Examples of Assessment Methods  and Data Sources</vt:lpstr>
      <vt:lpstr>Analyzing Outcomes</vt:lpstr>
      <vt:lpstr>Applying and Using Results  of Assessment for Improvement</vt:lpstr>
      <vt:lpstr>Applying and Using Results  of Assessment for Improvement</vt:lpstr>
    </vt:vector>
  </TitlesOfParts>
  <Company>Roane State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Demonstrating Institutional Effectiveness</dc:title>
  <dc:creator>Brunner, Karen</dc:creator>
  <cp:lastModifiedBy>Brunner, Karen</cp:lastModifiedBy>
  <cp:revision>22</cp:revision>
  <dcterms:created xsi:type="dcterms:W3CDTF">2016-04-14T16:52:31Z</dcterms:created>
  <dcterms:modified xsi:type="dcterms:W3CDTF">2016-04-16T16:07:59Z</dcterms:modified>
</cp:coreProperties>
</file>